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71" r:id="rId11"/>
    <p:sldId id="270" r:id="rId12"/>
    <p:sldId id="272" r:id="rId13"/>
    <p:sldId id="264" r:id="rId14"/>
    <p:sldId id="265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432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Опрос "Мои близкие - военные"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6.6415231299212715E-2"/>
                  <c:y val="0.152866378391586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8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6492113681102361"/>
                  <c:y val="-0.180136000237696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699C3D9-0CBD-4A4A-9D83-3876F48B251E}" type="PERCENTAGE">
                      <a:rPr lang="en-US" sz="1800" dirty="0"/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Знаю</c:v>
                </c:pt>
                <c:pt idx="1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0.13</c:v>
                </c:pt>
                <c:pt idx="1">
                  <c:v>0.87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D65117-CEB3-4911-92F6-7D4CF2268D87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7C49747-0B5E-4883-99C6-1F408D1977F2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Воспитывать чувство долга, ответственности, готовности к защите Отечества, чувство любви и привязанности к семье, родному дому, своей Родине, традициям, обычаям своего народа и народов России;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E0A01C-308F-42CD-AB4C-AB78F42BFC60}" type="parTrans" cxnId="{69A7E00C-655D-4BC4-9BED-6CA75F91512A}">
      <dgm:prSet/>
      <dgm:spPr/>
      <dgm:t>
        <a:bodyPr/>
        <a:lstStyle/>
        <a:p>
          <a:endParaRPr lang="ru-RU"/>
        </a:p>
      </dgm:t>
    </dgm:pt>
    <dgm:pt modelId="{B6528A0A-8134-46D1-8BD4-E51338072485}" type="sibTrans" cxnId="{69A7E00C-655D-4BC4-9BED-6CA75F91512A}">
      <dgm:prSet/>
      <dgm:spPr/>
      <dgm:t>
        <a:bodyPr/>
        <a:lstStyle/>
        <a:p>
          <a:endParaRPr lang="ru-RU"/>
        </a:p>
      </dgm:t>
    </dgm:pt>
    <dgm:pt modelId="{ABBFB0B5-3792-46C7-9DAB-47A3B0C67A02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Развивать духовно-нравственную личность, разумно сочетающую личные интересы с общественными;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1ED86C-A6A7-410F-AC13-FF0E7ABF5943}" type="parTrans" cxnId="{B5A0D029-DC4C-4D96-A195-C21ACE210BBC}">
      <dgm:prSet/>
      <dgm:spPr/>
      <dgm:t>
        <a:bodyPr/>
        <a:lstStyle/>
        <a:p>
          <a:endParaRPr lang="ru-RU"/>
        </a:p>
      </dgm:t>
    </dgm:pt>
    <dgm:pt modelId="{CD3177AA-6C23-4CB6-B268-6DAAC9D18BA6}" type="sibTrans" cxnId="{B5A0D029-DC4C-4D96-A195-C21ACE210BBC}">
      <dgm:prSet/>
      <dgm:spPr/>
      <dgm:t>
        <a:bodyPr/>
        <a:lstStyle/>
        <a:p>
          <a:endParaRPr lang="ru-RU"/>
        </a:p>
      </dgm:t>
    </dgm:pt>
    <dgm:pt modelId="{BA38D331-C27A-43CC-BD34-23A448F12FFC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Воспитывать гордость за героическое прошлое своей Родины и уважение к культуре своей страны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AE2BC-C1E2-443F-BA5C-FBDFCE2983D0}" type="parTrans" cxnId="{3F8E645B-C09B-4095-999B-5B6BC3DCB3B1}">
      <dgm:prSet/>
      <dgm:spPr/>
      <dgm:t>
        <a:bodyPr/>
        <a:lstStyle/>
        <a:p>
          <a:endParaRPr lang="ru-RU"/>
        </a:p>
      </dgm:t>
    </dgm:pt>
    <dgm:pt modelId="{553F0A0D-BD0D-4926-AA2E-1320BF7A7777}" type="sibTrans" cxnId="{3F8E645B-C09B-4095-999B-5B6BC3DCB3B1}">
      <dgm:prSet/>
      <dgm:spPr/>
      <dgm:t>
        <a:bodyPr/>
        <a:lstStyle/>
        <a:p>
          <a:endParaRPr lang="ru-RU"/>
        </a:p>
      </dgm:t>
    </dgm:pt>
    <dgm:pt modelId="{73368D8C-0534-4C4A-9569-28E93BF6C423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Профориентрование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воспитанников, популяризация военных профессий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2186F9-8603-49EB-8C7D-5736D1A6E2E3}" type="parTrans" cxnId="{CE290BDE-FF8D-4713-88B7-3082A402C6CC}">
      <dgm:prSet/>
      <dgm:spPr/>
      <dgm:t>
        <a:bodyPr/>
        <a:lstStyle/>
        <a:p>
          <a:endParaRPr lang="ru-RU"/>
        </a:p>
      </dgm:t>
    </dgm:pt>
    <dgm:pt modelId="{39AF4A5F-5D0E-4A67-9B72-581863243FDF}" type="sibTrans" cxnId="{CE290BDE-FF8D-4713-88B7-3082A402C6CC}">
      <dgm:prSet/>
      <dgm:spPr/>
      <dgm:t>
        <a:bodyPr/>
        <a:lstStyle/>
        <a:p>
          <a:endParaRPr lang="ru-RU"/>
        </a:p>
      </dgm:t>
    </dgm:pt>
    <dgm:pt modelId="{EDD89F5B-3BA6-4D68-AFEC-B9D0EC89D748}" type="pres">
      <dgm:prSet presAssocID="{3AD65117-CEB3-4911-92F6-7D4CF2268D8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B58885A-952A-4B70-9EB3-BFBC25CD21D6}" type="pres">
      <dgm:prSet presAssocID="{C7C49747-0B5E-4883-99C6-1F408D1977F2}" presName="root" presStyleCnt="0"/>
      <dgm:spPr/>
    </dgm:pt>
    <dgm:pt modelId="{4CC85492-A17E-42F8-99EE-8093710C32E8}" type="pres">
      <dgm:prSet presAssocID="{C7C49747-0B5E-4883-99C6-1F408D1977F2}" presName="rootComposite" presStyleCnt="0"/>
      <dgm:spPr/>
    </dgm:pt>
    <dgm:pt modelId="{3B7263D3-311E-4284-B626-D44C6272DA31}" type="pres">
      <dgm:prSet presAssocID="{C7C49747-0B5E-4883-99C6-1F408D1977F2}" presName="rootText" presStyleLbl="node1" presStyleIdx="0" presStyleCnt="4" custScaleY="342562"/>
      <dgm:spPr/>
      <dgm:t>
        <a:bodyPr/>
        <a:lstStyle/>
        <a:p>
          <a:endParaRPr lang="ru-RU"/>
        </a:p>
      </dgm:t>
    </dgm:pt>
    <dgm:pt modelId="{68762AAF-9F4E-4A6D-8F13-75B246117858}" type="pres">
      <dgm:prSet presAssocID="{C7C49747-0B5E-4883-99C6-1F408D1977F2}" presName="rootConnector" presStyleLbl="node1" presStyleIdx="0" presStyleCnt="4"/>
      <dgm:spPr/>
      <dgm:t>
        <a:bodyPr/>
        <a:lstStyle/>
        <a:p>
          <a:endParaRPr lang="ru-RU"/>
        </a:p>
      </dgm:t>
    </dgm:pt>
    <dgm:pt modelId="{4B551E42-B028-45AB-9A42-054D7A5A3271}" type="pres">
      <dgm:prSet presAssocID="{C7C49747-0B5E-4883-99C6-1F408D1977F2}" presName="childShape" presStyleCnt="0"/>
      <dgm:spPr/>
    </dgm:pt>
    <dgm:pt modelId="{29D1EF7F-1A37-4C80-8979-38A0D34B57D7}" type="pres">
      <dgm:prSet presAssocID="{ABBFB0B5-3792-46C7-9DAB-47A3B0C67A02}" presName="root" presStyleCnt="0"/>
      <dgm:spPr/>
    </dgm:pt>
    <dgm:pt modelId="{C32ACEA6-194A-4466-A523-A2DC760BEC42}" type="pres">
      <dgm:prSet presAssocID="{ABBFB0B5-3792-46C7-9DAB-47A3B0C67A02}" presName="rootComposite" presStyleCnt="0"/>
      <dgm:spPr/>
    </dgm:pt>
    <dgm:pt modelId="{EEDC0757-BB3B-4239-BAB8-07BEBEB6A00A}" type="pres">
      <dgm:prSet presAssocID="{ABBFB0B5-3792-46C7-9DAB-47A3B0C67A02}" presName="rootText" presStyleLbl="node1" presStyleIdx="1" presStyleCnt="4" custScaleY="342562"/>
      <dgm:spPr/>
      <dgm:t>
        <a:bodyPr/>
        <a:lstStyle/>
        <a:p>
          <a:endParaRPr lang="ru-RU"/>
        </a:p>
      </dgm:t>
    </dgm:pt>
    <dgm:pt modelId="{0A2F94E1-67F4-469F-A65A-782A71620A62}" type="pres">
      <dgm:prSet presAssocID="{ABBFB0B5-3792-46C7-9DAB-47A3B0C67A02}" presName="rootConnector" presStyleLbl="node1" presStyleIdx="1" presStyleCnt="4"/>
      <dgm:spPr/>
      <dgm:t>
        <a:bodyPr/>
        <a:lstStyle/>
        <a:p>
          <a:endParaRPr lang="ru-RU"/>
        </a:p>
      </dgm:t>
    </dgm:pt>
    <dgm:pt modelId="{5B26FA7C-9226-4830-A983-E90DF15244FB}" type="pres">
      <dgm:prSet presAssocID="{ABBFB0B5-3792-46C7-9DAB-47A3B0C67A02}" presName="childShape" presStyleCnt="0"/>
      <dgm:spPr/>
    </dgm:pt>
    <dgm:pt modelId="{93A628D8-1137-462B-AC61-A288276C03D7}" type="pres">
      <dgm:prSet presAssocID="{BA38D331-C27A-43CC-BD34-23A448F12FFC}" presName="root" presStyleCnt="0"/>
      <dgm:spPr/>
    </dgm:pt>
    <dgm:pt modelId="{69272D99-03EE-4D8B-90B6-373D4CC31554}" type="pres">
      <dgm:prSet presAssocID="{BA38D331-C27A-43CC-BD34-23A448F12FFC}" presName="rootComposite" presStyleCnt="0"/>
      <dgm:spPr/>
    </dgm:pt>
    <dgm:pt modelId="{F8C9FC71-6362-492F-A2BF-DE63531D55ED}" type="pres">
      <dgm:prSet presAssocID="{BA38D331-C27A-43CC-BD34-23A448F12FFC}" presName="rootText" presStyleLbl="node1" presStyleIdx="2" presStyleCnt="4" custScaleY="342562"/>
      <dgm:spPr/>
      <dgm:t>
        <a:bodyPr/>
        <a:lstStyle/>
        <a:p>
          <a:endParaRPr lang="ru-RU"/>
        </a:p>
      </dgm:t>
    </dgm:pt>
    <dgm:pt modelId="{90BBACD9-56CE-40FB-9422-2E7EF91CA545}" type="pres">
      <dgm:prSet presAssocID="{BA38D331-C27A-43CC-BD34-23A448F12FFC}" presName="rootConnector" presStyleLbl="node1" presStyleIdx="2" presStyleCnt="4"/>
      <dgm:spPr/>
      <dgm:t>
        <a:bodyPr/>
        <a:lstStyle/>
        <a:p>
          <a:endParaRPr lang="ru-RU"/>
        </a:p>
      </dgm:t>
    </dgm:pt>
    <dgm:pt modelId="{9F7BE58C-C4E4-4326-A754-24AC2595A5A0}" type="pres">
      <dgm:prSet presAssocID="{BA38D331-C27A-43CC-BD34-23A448F12FFC}" presName="childShape" presStyleCnt="0"/>
      <dgm:spPr/>
    </dgm:pt>
    <dgm:pt modelId="{DDA9D107-9D8A-4CE8-8A5D-5813E003E654}" type="pres">
      <dgm:prSet presAssocID="{73368D8C-0534-4C4A-9569-28E93BF6C423}" presName="root" presStyleCnt="0"/>
      <dgm:spPr/>
    </dgm:pt>
    <dgm:pt modelId="{41CFF893-B636-4C9D-BE94-A7D547AC3960}" type="pres">
      <dgm:prSet presAssocID="{73368D8C-0534-4C4A-9569-28E93BF6C423}" presName="rootComposite" presStyleCnt="0"/>
      <dgm:spPr/>
    </dgm:pt>
    <dgm:pt modelId="{92EDF287-C969-4BE7-832B-333A9BFD9E5F}" type="pres">
      <dgm:prSet presAssocID="{73368D8C-0534-4C4A-9569-28E93BF6C423}" presName="rootText" presStyleLbl="node1" presStyleIdx="3" presStyleCnt="4" custScaleY="342562"/>
      <dgm:spPr/>
      <dgm:t>
        <a:bodyPr/>
        <a:lstStyle/>
        <a:p>
          <a:endParaRPr lang="ru-RU"/>
        </a:p>
      </dgm:t>
    </dgm:pt>
    <dgm:pt modelId="{BB22AC9E-3918-4CD0-99FF-7A5C1B093625}" type="pres">
      <dgm:prSet presAssocID="{73368D8C-0534-4C4A-9569-28E93BF6C423}" presName="rootConnector" presStyleLbl="node1" presStyleIdx="3" presStyleCnt="4"/>
      <dgm:spPr/>
      <dgm:t>
        <a:bodyPr/>
        <a:lstStyle/>
        <a:p>
          <a:endParaRPr lang="ru-RU"/>
        </a:p>
      </dgm:t>
    </dgm:pt>
    <dgm:pt modelId="{7D162D42-B2C6-4675-93DC-8A815EA8F90A}" type="pres">
      <dgm:prSet presAssocID="{73368D8C-0534-4C4A-9569-28E93BF6C423}" presName="childShape" presStyleCnt="0"/>
      <dgm:spPr/>
    </dgm:pt>
  </dgm:ptLst>
  <dgm:cxnLst>
    <dgm:cxn modelId="{179E2F77-A068-4C06-BAC4-6D285CB01F22}" type="presOf" srcId="{ABBFB0B5-3792-46C7-9DAB-47A3B0C67A02}" destId="{EEDC0757-BB3B-4239-BAB8-07BEBEB6A00A}" srcOrd="0" destOrd="0" presId="urn:microsoft.com/office/officeart/2005/8/layout/hierarchy3"/>
    <dgm:cxn modelId="{CE290BDE-FF8D-4713-88B7-3082A402C6CC}" srcId="{3AD65117-CEB3-4911-92F6-7D4CF2268D87}" destId="{73368D8C-0534-4C4A-9569-28E93BF6C423}" srcOrd="3" destOrd="0" parTransId="{092186F9-8603-49EB-8C7D-5736D1A6E2E3}" sibTransId="{39AF4A5F-5D0E-4A67-9B72-581863243FDF}"/>
    <dgm:cxn modelId="{E20643CF-6F39-45CB-99EE-73374AD254AB}" type="presOf" srcId="{BA38D331-C27A-43CC-BD34-23A448F12FFC}" destId="{90BBACD9-56CE-40FB-9422-2E7EF91CA545}" srcOrd="1" destOrd="0" presId="urn:microsoft.com/office/officeart/2005/8/layout/hierarchy3"/>
    <dgm:cxn modelId="{954C3691-87D8-4610-9A04-22ADF94CDD0F}" type="presOf" srcId="{3AD65117-CEB3-4911-92F6-7D4CF2268D87}" destId="{EDD89F5B-3BA6-4D68-AFEC-B9D0EC89D748}" srcOrd="0" destOrd="0" presId="urn:microsoft.com/office/officeart/2005/8/layout/hierarchy3"/>
    <dgm:cxn modelId="{977FD262-A80C-447E-9BCD-D843D5B0E361}" type="presOf" srcId="{C7C49747-0B5E-4883-99C6-1F408D1977F2}" destId="{3B7263D3-311E-4284-B626-D44C6272DA31}" srcOrd="0" destOrd="0" presId="urn:microsoft.com/office/officeart/2005/8/layout/hierarchy3"/>
    <dgm:cxn modelId="{74097D23-5844-4B16-9D1A-649836D2DBEC}" type="presOf" srcId="{C7C49747-0B5E-4883-99C6-1F408D1977F2}" destId="{68762AAF-9F4E-4A6D-8F13-75B246117858}" srcOrd="1" destOrd="0" presId="urn:microsoft.com/office/officeart/2005/8/layout/hierarchy3"/>
    <dgm:cxn modelId="{B5A0D029-DC4C-4D96-A195-C21ACE210BBC}" srcId="{3AD65117-CEB3-4911-92F6-7D4CF2268D87}" destId="{ABBFB0B5-3792-46C7-9DAB-47A3B0C67A02}" srcOrd="1" destOrd="0" parTransId="{F51ED86C-A6A7-410F-AC13-FF0E7ABF5943}" sibTransId="{CD3177AA-6C23-4CB6-B268-6DAAC9D18BA6}"/>
    <dgm:cxn modelId="{D987E227-90B7-4291-A6CA-2C19B7423D72}" type="presOf" srcId="{ABBFB0B5-3792-46C7-9DAB-47A3B0C67A02}" destId="{0A2F94E1-67F4-469F-A65A-782A71620A62}" srcOrd="1" destOrd="0" presId="urn:microsoft.com/office/officeart/2005/8/layout/hierarchy3"/>
    <dgm:cxn modelId="{9EDB53C6-42B9-440F-9487-82B614E6A1FA}" type="presOf" srcId="{73368D8C-0534-4C4A-9569-28E93BF6C423}" destId="{92EDF287-C969-4BE7-832B-333A9BFD9E5F}" srcOrd="0" destOrd="0" presId="urn:microsoft.com/office/officeart/2005/8/layout/hierarchy3"/>
    <dgm:cxn modelId="{69A7E00C-655D-4BC4-9BED-6CA75F91512A}" srcId="{3AD65117-CEB3-4911-92F6-7D4CF2268D87}" destId="{C7C49747-0B5E-4883-99C6-1F408D1977F2}" srcOrd="0" destOrd="0" parTransId="{32E0A01C-308F-42CD-AB4C-AB78F42BFC60}" sibTransId="{B6528A0A-8134-46D1-8BD4-E51338072485}"/>
    <dgm:cxn modelId="{E3FF108A-853A-4145-9B79-7322AAFE2DBA}" type="presOf" srcId="{BA38D331-C27A-43CC-BD34-23A448F12FFC}" destId="{F8C9FC71-6362-492F-A2BF-DE63531D55ED}" srcOrd="0" destOrd="0" presId="urn:microsoft.com/office/officeart/2005/8/layout/hierarchy3"/>
    <dgm:cxn modelId="{3F8E645B-C09B-4095-999B-5B6BC3DCB3B1}" srcId="{3AD65117-CEB3-4911-92F6-7D4CF2268D87}" destId="{BA38D331-C27A-43CC-BD34-23A448F12FFC}" srcOrd="2" destOrd="0" parTransId="{EF7AE2BC-C1E2-443F-BA5C-FBDFCE2983D0}" sibTransId="{553F0A0D-BD0D-4926-AA2E-1320BF7A7777}"/>
    <dgm:cxn modelId="{1FCE7429-03A3-4831-91C7-34D00778B0D4}" type="presOf" srcId="{73368D8C-0534-4C4A-9569-28E93BF6C423}" destId="{BB22AC9E-3918-4CD0-99FF-7A5C1B093625}" srcOrd="1" destOrd="0" presId="urn:microsoft.com/office/officeart/2005/8/layout/hierarchy3"/>
    <dgm:cxn modelId="{E3AFD4A8-B242-46A3-B084-B37AB0CF109A}" type="presParOf" srcId="{EDD89F5B-3BA6-4D68-AFEC-B9D0EC89D748}" destId="{8B58885A-952A-4B70-9EB3-BFBC25CD21D6}" srcOrd="0" destOrd="0" presId="urn:microsoft.com/office/officeart/2005/8/layout/hierarchy3"/>
    <dgm:cxn modelId="{38E3BC4B-EF04-4F46-9532-F74E36EA4E99}" type="presParOf" srcId="{8B58885A-952A-4B70-9EB3-BFBC25CD21D6}" destId="{4CC85492-A17E-42F8-99EE-8093710C32E8}" srcOrd="0" destOrd="0" presId="urn:microsoft.com/office/officeart/2005/8/layout/hierarchy3"/>
    <dgm:cxn modelId="{1C29D3EB-9087-43FB-BBF8-CAE06807220F}" type="presParOf" srcId="{4CC85492-A17E-42F8-99EE-8093710C32E8}" destId="{3B7263D3-311E-4284-B626-D44C6272DA31}" srcOrd="0" destOrd="0" presId="urn:microsoft.com/office/officeart/2005/8/layout/hierarchy3"/>
    <dgm:cxn modelId="{9265A4EA-DCBB-4090-AD0A-DF7BCF4C4680}" type="presParOf" srcId="{4CC85492-A17E-42F8-99EE-8093710C32E8}" destId="{68762AAF-9F4E-4A6D-8F13-75B246117858}" srcOrd="1" destOrd="0" presId="urn:microsoft.com/office/officeart/2005/8/layout/hierarchy3"/>
    <dgm:cxn modelId="{6BAAF11C-2117-4516-AF06-8A068DB2C2F7}" type="presParOf" srcId="{8B58885A-952A-4B70-9EB3-BFBC25CD21D6}" destId="{4B551E42-B028-45AB-9A42-054D7A5A3271}" srcOrd="1" destOrd="0" presId="urn:microsoft.com/office/officeart/2005/8/layout/hierarchy3"/>
    <dgm:cxn modelId="{C8378F0C-CF88-439F-8252-9411687FC6C7}" type="presParOf" srcId="{EDD89F5B-3BA6-4D68-AFEC-B9D0EC89D748}" destId="{29D1EF7F-1A37-4C80-8979-38A0D34B57D7}" srcOrd="1" destOrd="0" presId="urn:microsoft.com/office/officeart/2005/8/layout/hierarchy3"/>
    <dgm:cxn modelId="{534BD6F1-4F9F-4B3A-8990-B97FBC6DA65B}" type="presParOf" srcId="{29D1EF7F-1A37-4C80-8979-38A0D34B57D7}" destId="{C32ACEA6-194A-4466-A523-A2DC760BEC42}" srcOrd="0" destOrd="0" presId="urn:microsoft.com/office/officeart/2005/8/layout/hierarchy3"/>
    <dgm:cxn modelId="{A8CB8F55-5166-414E-8FCF-70D6638A3FA9}" type="presParOf" srcId="{C32ACEA6-194A-4466-A523-A2DC760BEC42}" destId="{EEDC0757-BB3B-4239-BAB8-07BEBEB6A00A}" srcOrd="0" destOrd="0" presId="urn:microsoft.com/office/officeart/2005/8/layout/hierarchy3"/>
    <dgm:cxn modelId="{A8021224-6877-4064-B42A-06D1C083790D}" type="presParOf" srcId="{C32ACEA6-194A-4466-A523-A2DC760BEC42}" destId="{0A2F94E1-67F4-469F-A65A-782A71620A62}" srcOrd="1" destOrd="0" presId="urn:microsoft.com/office/officeart/2005/8/layout/hierarchy3"/>
    <dgm:cxn modelId="{EB06FE76-F7F7-4B65-8E6A-08E3E4084F7B}" type="presParOf" srcId="{29D1EF7F-1A37-4C80-8979-38A0D34B57D7}" destId="{5B26FA7C-9226-4830-A983-E90DF15244FB}" srcOrd="1" destOrd="0" presId="urn:microsoft.com/office/officeart/2005/8/layout/hierarchy3"/>
    <dgm:cxn modelId="{AAAC68E9-144C-4A4F-BAC3-AFEB762A4F80}" type="presParOf" srcId="{EDD89F5B-3BA6-4D68-AFEC-B9D0EC89D748}" destId="{93A628D8-1137-462B-AC61-A288276C03D7}" srcOrd="2" destOrd="0" presId="urn:microsoft.com/office/officeart/2005/8/layout/hierarchy3"/>
    <dgm:cxn modelId="{8F4FC831-868B-4D5B-9451-C235B7EF0B8A}" type="presParOf" srcId="{93A628D8-1137-462B-AC61-A288276C03D7}" destId="{69272D99-03EE-4D8B-90B6-373D4CC31554}" srcOrd="0" destOrd="0" presId="urn:microsoft.com/office/officeart/2005/8/layout/hierarchy3"/>
    <dgm:cxn modelId="{F6377972-1966-4102-A406-F1BDF18538BA}" type="presParOf" srcId="{69272D99-03EE-4D8B-90B6-373D4CC31554}" destId="{F8C9FC71-6362-492F-A2BF-DE63531D55ED}" srcOrd="0" destOrd="0" presId="urn:microsoft.com/office/officeart/2005/8/layout/hierarchy3"/>
    <dgm:cxn modelId="{564E81B3-E3E2-4ECB-84C0-4225E1D9AE54}" type="presParOf" srcId="{69272D99-03EE-4D8B-90B6-373D4CC31554}" destId="{90BBACD9-56CE-40FB-9422-2E7EF91CA545}" srcOrd="1" destOrd="0" presId="urn:microsoft.com/office/officeart/2005/8/layout/hierarchy3"/>
    <dgm:cxn modelId="{7E3DA05B-CE76-4258-B068-59366B968F3E}" type="presParOf" srcId="{93A628D8-1137-462B-AC61-A288276C03D7}" destId="{9F7BE58C-C4E4-4326-A754-24AC2595A5A0}" srcOrd="1" destOrd="0" presId="urn:microsoft.com/office/officeart/2005/8/layout/hierarchy3"/>
    <dgm:cxn modelId="{85CA616F-DEA5-4634-99DB-F41124EB643C}" type="presParOf" srcId="{EDD89F5B-3BA6-4D68-AFEC-B9D0EC89D748}" destId="{DDA9D107-9D8A-4CE8-8A5D-5813E003E654}" srcOrd="3" destOrd="0" presId="urn:microsoft.com/office/officeart/2005/8/layout/hierarchy3"/>
    <dgm:cxn modelId="{477D1A55-679B-43A5-968C-64EDEB636E0F}" type="presParOf" srcId="{DDA9D107-9D8A-4CE8-8A5D-5813E003E654}" destId="{41CFF893-B636-4C9D-BE94-A7D547AC3960}" srcOrd="0" destOrd="0" presId="urn:microsoft.com/office/officeart/2005/8/layout/hierarchy3"/>
    <dgm:cxn modelId="{C923B2D1-3DBE-49F6-BAF5-36D93EADB0CF}" type="presParOf" srcId="{41CFF893-B636-4C9D-BE94-A7D547AC3960}" destId="{92EDF287-C969-4BE7-832B-333A9BFD9E5F}" srcOrd="0" destOrd="0" presId="urn:microsoft.com/office/officeart/2005/8/layout/hierarchy3"/>
    <dgm:cxn modelId="{272416DC-D486-4E18-BF5A-3883535F0BD4}" type="presParOf" srcId="{41CFF893-B636-4C9D-BE94-A7D547AC3960}" destId="{BB22AC9E-3918-4CD0-99FF-7A5C1B093625}" srcOrd="1" destOrd="0" presId="urn:microsoft.com/office/officeart/2005/8/layout/hierarchy3"/>
    <dgm:cxn modelId="{DB992395-5EF0-46AA-814F-E2B39AF4C448}" type="presParOf" srcId="{DDA9D107-9D8A-4CE8-8A5D-5813E003E654}" destId="{7D162D42-B2C6-4675-93DC-8A815EA8F90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263D3-311E-4284-B626-D44C6272DA31}">
      <dsp:nvSpPr>
        <dsp:cNvPr id="0" name=""/>
        <dsp:cNvSpPr/>
      </dsp:nvSpPr>
      <dsp:spPr>
        <a:xfrm>
          <a:off x="1688" y="331805"/>
          <a:ext cx="1940383" cy="33235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Воспитывать чувство долга, ответственности, готовности к защите Отечества, чувство любви и привязанности к семье, родному дому, своей Родине, традициям, обычаям своего народа и народов России;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520" y="388637"/>
        <a:ext cx="1826719" cy="3209844"/>
      </dsp:txXfrm>
    </dsp:sp>
    <dsp:sp modelId="{EEDC0757-BB3B-4239-BAB8-07BEBEB6A00A}">
      <dsp:nvSpPr>
        <dsp:cNvPr id="0" name=""/>
        <dsp:cNvSpPr/>
      </dsp:nvSpPr>
      <dsp:spPr>
        <a:xfrm>
          <a:off x="2427168" y="331805"/>
          <a:ext cx="1940383" cy="3323508"/>
        </a:xfrm>
        <a:prstGeom prst="roundRect">
          <a:avLst>
            <a:gd name="adj" fmla="val 10000"/>
          </a:avLst>
        </a:prstGeom>
        <a:solidFill>
          <a:schemeClr val="accent5">
            <a:hueOff val="-343741"/>
            <a:satOff val="-4006"/>
            <a:lumOff val="-7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Развивать духовно-нравственную личность, разумно сочетающую личные интересы с общественными;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84000" y="388637"/>
        <a:ext cx="1826719" cy="3209844"/>
      </dsp:txXfrm>
    </dsp:sp>
    <dsp:sp modelId="{F8C9FC71-6362-492F-A2BF-DE63531D55ED}">
      <dsp:nvSpPr>
        <dsp:cNvPr id="0" name=""/>
        <dsp:cNvSpPr/>
      </dsp:nvSpPr>
      <dsp:spPr>
        <a:xfrm>
          <a:off x="4852647" y="331805"/>
          <a:ext cx="1940383" cy="3323508"/>
        </a:xfrm>
        <a:prstGeom prst="roundRect">
          <a:avLst>
            <a:gd name="adj" fmla="val 10000"/>
          </a:avLst>
        </a:prstGeom>
        <a:solidFill>
          <a:schemeClr val="accent5">
            <a:hueOff val="-687482"/>
            <a:satOff val="-8011"/>
            <a:lumOff val="-14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Воспитывать гордость за героическое прошлое своей Родины и уважение к культуре своей страны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9479" y="388637"/>
        <a:ext cx="1826719" cy="3209844"/>
      </dsp:txXfrm>
    </dsp:sp>
    <dsp:sp modelId="{92EDF287-C969-4BE7-832B-333A9BFD9E5F}">
      <dsp:nvSpPr>
        <dsp:cNvPr id="0" name=""/>
        <dsp:cNvSpPr/>
      </dsp:nvSpPr>
      <dsp:spPr>
        <a:xfrm>
          <a:off x="7278127" y="331805"/>
          <a:ext cx="1940383" cy="3323508"/>
        </a:xfrm>
        <a:prstGeom prst="roundRect">
          <a:avLst>
            <a:gd name="adj" fmla="val 10000"/>
          </a:avLst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Профориентрование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воспитанников, популяризация военных профессий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34959" y="388637"/>
        <a:ext cx="1826719" cy="3209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4BF0-50FF-4850-BEC3-6C4E22B2E98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C601-82E2-4249-AF9A-01107FC7ABA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4BF0-50FF-4850-BEC3-6C4E22B2E98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C601-82E2-4249-AF9A-01107FC7A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4BF0-50FF-4850-BEC3-6C4E22B2E98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C601-82E2-4249-AF9A-01107FC7A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4BF0-50FF-4850-BEC3-6C4E22B2E98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C601-82E2-4249-AF9A-01107FC7AB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4BF0-50FF-4850-BEC3-6C4E22B2E98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C601-82E2-4249-AF9A-01107FC7A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4BF0-50FF-4850-BEC3-6C4E22B2E98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C601-82E2-4249-AF9A-01107FC7AB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4BF0-50FF-4850-BEC3-6C4E22B2E98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C601-82E2-4249-AF9A-01107FC7ABA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4BF0-50FF-4850-BEC3-6C4E22B2E98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C601-82E2-4249-AF9A-01107FC7A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4BF0-50FF-4850-BEC3-6C4E22B2E98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C601-82E2-4249-AF9A-01107FC7A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4BF0-50FF-4850-BEC3-6C4E22B2E98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C601-82E2-4249-AF9A-01107FC7A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4BF0-50FF-4850-BEC3-6C4E22B2E98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C601-82E2-4249-AF9A-01107FC7ABA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324BF0-50FF-4850-BEC3-6C4E22B2E98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B3C601-82E2-4249-AF9A-01107FC7AB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cpds_ald@gov14.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75639" y="5596020"/>
            <a:ext cx="4316361" cy="1655762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проекта: Михайлов Р.В.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2265" y="2188660"/>
            <a:ext cx="10445791" cy="2675839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48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гражданско-патриотического воспитания детей</a:t>
            </a:r>
            <a:br>
              <a:rPr lang="ru-RU" sz="48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«РОССИЯ – РОДИНА МОЯ!»</a:t>
            </a:r>
            <a:endParaRPr lang="ru-RU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874" y="114682"/>
            <a:ext cx="11950126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КАЗЕННОЕ УЧРЕЖДЕНИЕ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РЕСПУБЛИКИ САХА (ЯКУТИЯ)</a:t>
            </a:r>
            <a:endParaRPr lang="ru-RU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«ЦЕНТР ПОМОЩИ ДЕТЯМ-СИРОТАМ И ДЕТЯМ, </a:t>
            </a:r>
            <a:endParaRPr lang="ru-RU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ОСТАВШИМСЯ БЕЗ ПОПЕЧЕНИЯ РОДИТЕЛЕЙ»</a:t>
            </a:r>
            <a:br>
              <a:rPr lang="ru-RU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678900, РС (Якутия), Алданский район, г. Алдан, ул. Калинина, 2\5</a:t>
            </a:r>
            <a:endParaRPr lang="ru-RU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Тел: (41145)   329-52.</a:t>
            </a:r>
            <a:endParaRPr lang="ru-RU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Факс:  (41145)329-52</a:t>
            </a:r>
            <a:endParaRPr lang="ru-RU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200" b="1" dirty="0" smtClean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b="1" dirty="0" smtClean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200" b="1" dirty="0" smtClean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t-EE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cpds_ald@gov14.ru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87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 descr="C:\Users\Татьяна\AppData\Local\Temp\Rar$DIa2128.370\PHOTO-2023-02-22-16-03-57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2" y="180498"/>
            <a:ext cx="2513908" cy="218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7" y="278130"/>
            <a:ext cx="2255837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Татьяна\Downloads\9012da6e-b66e-44b6-8048-9c7eb56a74a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937" y="572770"/>
            <a:ext cx="2943225" cy="2207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Татьяна\AppData\Local\Temp\Rar$DIa6308.40412\eadf7be1-7aae-4a5a-aa74-e582a744fb7d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0" b="3405"/>
          <a:stretch/>
        </p:blipFill>
        <p:spPr bwMode="auto">
          <a:xfrm>
            <a:off x="121920" y="2999104"/>
            <a:ext cx="3153728" cy="3203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Татьяна\Downloads\44765e2e-feb3-4b55-bae7-df4da5877eb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324" y="3567746"/>
            <a:ext cx="4145599" cy="240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Татьяна\AppData\Local\Temp\Rar$DIa6308.17788\3175d442-0be1-481b-87a1-b644fc87765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332" y="572770"/>
            <a:ext cx="1933575" cy="2207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Татьяна\AppData\Local\Temp\Rar$DIa5840.18339\a313259e-349b-4e69-a671-547a36db57c7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2"/>
          <a:stretch/>
        </p:blipFill>
        <p:spPr bwMode="auto">
          <a:xfrm>
            <a:off x="8527475" y="3567746"/>
            <a:ext cx="2707958" cy="24069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9472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55" y="225742"/>
            <a:ext cx="4470330" cy="292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3388120"/>
            <a:ext cx="3987800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Надежда\Desktop\ПРОЕКТ\АЛДАН ПРОЕКТ\СТАТЬЯ  МОЙ АЛДАН\WhatsApp Image 2022-01-13 at 10.56.32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288" y="3190795"/>
            <a:ext cx="5494020" cy="335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355" y="360122"/>
            <a:ext cx="3499906" cy="234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C:\Users\Надежда\Desktop\ПРОЕКТ\АЛДАН ПРОЕКТ\СТАТЬЯ  МОЙ АЛДАН\WhatsApp Image 2022-01-13 at 10.56.46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85" y="225742"/>
            <a:ext cx="3718560" cy="2977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274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11"/>
          <a:stretch/>
        </p:blipFill>
        <p:spPr bwMode="auto">
          <a:xfrm>
            <a:off x="7968617" y="171047"/>
            <a:ext cx="3730111" cy="240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95"/>
          <a:stretch/>
        </p:blipFill>
        <p:spPr bwMode="auto">
          <a:xfrm>
            <a:off x="4353268" y="349695"/>
            <a:ext cx="4475471" cy="39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119" y="4994571"/>
            <a:ext cx="6636703" cy="374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3"/>
          <a:stretch/>
        </p:blipFill>
        <p:spPr bwMode="auto">
          <a:xfrm>
            <a:off x="299093" y="349695"/>
            <a:ext cx="4326906" cy="26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3" y="3502392"/>
            <a:ext cx="4638066" cy="261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017" y="3764280"/>
            <a:ext cx="4683152" cy="264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456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7000">
              <a:schemeClr val="accent1">
                <a:lumMod val="57000"/>
                <a:lumOff val="43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1000"/>
                <a:lumOff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риски в реализации проекта: </a:t>
            </a: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Материально-техническая часть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Неблагоприятные условия проживания в кровной семье (наличие психологической травмы).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016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7000">
              <a:schemeClr val="accent1">
                <a:lumMod val="57000"/>
                <a:lumOff val="43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1000"/>
                <a:lumOff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5042" y="64852"/>
            <a:ext cx="8466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endParaRPr lang="ru-RU" sz="5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6573" y="2088372"/>
            <a:ext cx="93697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(Сентябрь 2024 г.);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(Октябрь-Июнь 2024-2025 гг.);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(Сентябрь- декабрь 2025 г.)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77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7000">
              <a:schemeClr val="accent1">
                <a:lumMod val="57000"/>
                <a:lumOff val="43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1000"/>
                <a:lumOff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тьяна\Downloads\IMG_65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4"/>
          <a:stretch/>
        </p:blipFill>
        <p:spPr bwMode="auto">
          <a:xfrm>
            <a:off x="-1" y="-1"/>
            <a:ext cx="4757513" cy="3214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Татьяна\Downloads\IMG_6573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03" r="16065"/>
          <a:stretch/>
        </p:blipFill>
        <p:spPr bwMode="auto">
          <a:xfrm>
            <a:off x="7289031" y="0"/>
            <a:ext cx="4902969" cy="3746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12" y="2936473"/>
            <a:ext cx="2941146" cy="3921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Татьяна\Desktop\фото сво\11 сент\WhatsApp Image 2023-09-11 at 10.05.07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4012"/>
            <a:ext cx="2463473" cy="3643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Татьяна\Desktop\фото сво\IMG-20230828-WA000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30" y="0"/>
            <a:ext cx="197231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Татьяна\Desktop\фото сво\Любушкин Владимир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658" y="3746090"/>
            <a:ext cx="2105301" cy="3049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Татьяна\Desktop\фото сво\Никита Чертов и Семен Шишковский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73" y="3395969"/>
            <a:ext cx="2294039" cy="3280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Татьяна\Desktop\фото сво\Голощапов Денис А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388" y="3858178"/>
            <a:ext cx="1671022" cy="2817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507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7000">
              <a:schemeClr val="accent1">
                <a:lumMod val="57000"/>
                <a:lumOff val="43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1000"/>
                <a:lumOff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06440" y="26695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600" b="1" i="1" spc="15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«Сохранение исторической памяти - это не только    </a:t>
            </a:r>
            <a:endParaRPr lang="ru-RU" sz="1400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1600" b="1" i="1" spc="15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проявление уважения к прошлому, но и гарантия единства народа и суверенитета государства в будущем» </a:t>
            </a:r>
            <a:endParaRPr lang="ru-RU" sz="1400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  <a:tabLst>
                <a:tab pos="3857625" algn="l"/>
              </a:tabLst>
            </a:pPr>
            <a:endParaRPr lang="ru-RU" sz="1600" b="1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  <a:tabLst>
                <a:tab pos="3857625" algn="l"/>
              </a:tabLst>
            </a:pPr>
            <a:r>
              <a:rPr lang="ru-RU" sz="16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Владимир Путин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091382" y="2696005"/>
            <a:ext cx="102825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гражданина является общей целью образовательной системы России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 России нет более важной идеи, чем патриотизм. Историческая память важна и необходима во все времена и в любом государстве, особенно в трудные, переломные моменты истории. Именно такой период переживает сегодня Россия, когда вопросы патриотического воспитания, исторической памяти вышли на первый план.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419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7000">
              <a:schemeClr val="accent1">
                <a:lumMod val="57000"/>
                <a:lumOff val="43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1000"/>
                <a:lumOff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94006881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8667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7000">
              <a:schemeClr val="accent1">
                <a:lumMod val="57000"/>
                <a:lumOff val="43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1000"/>
                <a:lumOff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951"/>
            <a:ext cx="10515600" cy="3924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312136" y="731838"/>
          <a:ext cx="4958128" cy="3806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7488"/>
                <a:gridCol w="3470640"/>
              </a:tblGrid>
              <a:tr h="386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 проекта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961" marR="57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«Россия - Родина моя!»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961" marR="57961" marT="0" marB="0"/>
                </a:tc>
              </a:tr>
              <a:tr h="193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Руководитель проекта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961" marR="57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Михайлов Р.В., директор ГКУ РС(Я) АЦПДС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961" marR="57961" marT="0" marB="0"/>
                </a:tc>
              </a:tr>
              <a:tr h="439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Рабочая группа по реализации проекта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961" marR="57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Иваненко Л.Г., старший воспитатель, Васютина А.А., педагог дополнительного образования. 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961" marR="57961" marT="0" marB="0"/>
                </a:tc>
              </a:tr>
              <a:tr h="579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Исполнители Проекта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961" marR="57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Педагогический коллектив,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воспитанники, социальные партнеры, граждане с активной жизненной позицией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961" marR="57961" marT="0" marB="0"/>
                </a:tc>
              </a:tr>
              <a:tr h="386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Тип проекта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961" marR="57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Познавательно-творческий, групповой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961" marR="57961" marT="0" marB="0"/>
                </a:tc>
              </a:tr>
              <a:tr h="772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Гипотеза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961" marR="57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100">
                          <a:effectLst/>
                        </a:rPr>
                        <a:t>Процесс гражданско-патриотического воспитания детей подросткового возраста будет проходить эффективно при организации социально-культурной деятельности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961" marR="57961" marT="0" marB="0"/>
                </a:tc>
              </a:tr>
              <a:tr h="718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Цель проекта: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961" marR="57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Создание </a:t>
                      </a:r>
                      <a:r>
                        <a:rPr lang="ru-RU" sz="1100" dirty="0" err="1">
                          <a:effectLst/>
                        </a:rPr>
                        <a:t>воспитательно</a:t>
                      </a:r>
                      <a:r>
                        <a:rPr lang="ru-RU" sz="1100" dirty="0">
                          <a:effectLst/>
                        </a:rPr>
                        <a:t>-образовательной  среды, способствующая успешному развитию гражданско-патриотических чувств и духовно-нравственных качеств у детей подросткового возраста .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961" marR="579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109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4955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98333346"/>
              </p:ext>
            </p:extLst>
          </p:nvPr>
        </p:nvGraphicFramePr>
        <p:xfrm>
          <a:off x="2572284" y="717847"/>
          <a:ext cx="6597353" cy="5200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9273"/>
                <a:gridCol w="4618080"/>
              </a:tblGrid>
              <a:tr h="2903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Задачи Проекта: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152" marR="361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1.Воспитывать чувство долга, ответственности, готовности к защите Отечества, чувство любви и привязанности к семье, родному дому, своей Родине, традициям, обычаям своего народа и народов России.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2.Развивать духовно-нравственную личность, разумно сочетающую личные интересы с общественными.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</a:rPr>
                        <a:t> 3. Воспитывать гордость за героическое прошлое своей Родины и уважение к культуре своей страны.</a:t>
                      </a:r>
                      <a:endParaRPr lang="ru-RU" sz="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5.Профориентрование воспитанников, популяризация военных профессий.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152" marR="36152" marT="0" marB="0"/>
                </a:tc>
              </a:tr>
              <a:tr h="1204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Ожидаемые результаты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152" marR="361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Гражданско-патриотическая зрелость воспитанников.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-любовь к Родине, уважение к своему прошлому;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 высокие этические нормы поведения и жизни;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 чувство патриотизма, гуманизма и толерантности;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-развитие познавательной активности;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 активная гражданская позиция;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 стремление к духовному обогащению и развитию;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 стремление к здоровому образу жизни;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-сопричастность к важным событиям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-практическая помощь военнослужащим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152" marR="36152" marT="0" marB="0"/>
                </a:tc>
              </a:tr>
              <a:tr h="240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Срок действия Проекта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152" marR="361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2024 - 2025 – 2026  год.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152" marR="36152" marT="0" marB="0"/>
                </a:tc>
              </a:tr>
              <a:tr h="361266">
                <a:tc>
                  <a:txBody>
                    <a:bodyPr/>
                    <a:lstStyle/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Наименование организации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152" marR="361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Государственное казенное учреждение РС (Якутия) «Алданский центр помощи детям-сиротам и детям, оставшимся без попечения родителей».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152" marR="36152" marT="0" marB="0" anchor="ctr"/>
                </a:tc>
              </a:tr>
              <a:tr h="240844">
                <a:tc>
                  <a:txBody>
                    <a:bodyPr/>
                    <a:lstStyle/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Юридический адрес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152" marR="361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Республика Саха (Якутия), Алданский район, г. Алдан, ул.Калинина 2/5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152" marR="36152" marT="0" marB="0" anchor="ctr"/>
                </a:tc>
              </a:tr>
              <a:tr h="223641">
                <a:tc>
                  <a:txBody>
                    <a:bodyPr/>
                    <a:lstStyle/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Электронный адрес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152" marR="36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u="none" strike="noStrike" dirty="0" err="1">
                          <a:effectLst/>
                          <a:hlinkClick r:id="rId2"/>
                        </a:rPr>
                        <a:t>cpds</a:t>
                      </a:r>
                      <a:r>
                        <a:rPr lang="ru-RU" sz="600" u="none" strike="noStrike" dirty="0">
                          <a:effectLst/>
                          <a:hlinkClick r:id="rId2"/>
                        </a:rPr>
                        <a:t>_</a:t>
                      </a:r>
                      <a:r>
                        <a:rPr lang="en-US" sz="600" u="none" strike="noStrike" dirty="0" err="1">
                          <a:effectLst/>
                          <a:hlinkClick r:id="rId2"/>
                        </a:rPr>
                        <a:t>ald</a:t>
                      </a:r>
                      <a:r>
                        <a:rPr lang="ru-RU" sz="600" u="none" strike="noStrike" dirty="0">
                          <a:effectLst/>
                          <a:hlinkClick r:id="rId2"/>
                        </a:rPr>
                        <a:t>@</a:t>
                      </a:r>
                      <a:r>
                        <a:rPr lang="en-US" sz="600" u="none" strike="noStrike" dirty="0" err="1">
                          <a:effectLst/>
                          <a:hlinkClick r:id="rId2"/>
                        </a:rPr>
                        <a:t>gov</a:t>
                      </a:r>
                      <a:r>
                        <a:rPr lang="ru-RU" sz="600" u="none" strike="noStrike" dirty="0">
                          <a:effectLst/>
                          <a:hlinkClick r:id="rId2"/>
                        </a:rPr>
                        <a:t>14.</a:t>
                      </a:r>
                      <a:r>
                        <a:rPr lang="en-US" sz="600" u="none" strike="noStrike" dirty="0" err="1">
                          <a:effectLst/>
                          <a:hlinkClick r:id="rId2"/>
                        </a:rPr>
                        <a:t>ru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152" marR="3615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53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7000">
              <a:schemeClr val="accent1">
                <a:lumMod val="57000"/>
                <a:lumOff val="43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1000"/>
                <a:lumOff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03092" y="1421745"/>
            <a:ext cx="10725027" cy="5622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воспитательной среды, способствующая успешному развитию гражданско-патриотических чувств и духовно-нравственных качеств у детей подросткового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061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7000">
              <a:schemeClr val="accent1">
                <a:lumMod val="57000"/>
                <a:lumOff val="43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1000"/>
                <a:lumOff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245" y="241039"/>
            <a:ext cx="8683348" cy="722347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92367651"/>
              </p:ext>
            </p:extLst>
          </p:nvPr>
        </p:nvGraphicFramePr>
        <p:xfrm>
          <a:off x="1507671" y="1980973"/>
          <a:ext cx="9220200" cy="3987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3605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7000">
              <a:schemeClr val="accent1">
                <a:lumMod val="57000"/>
                <a:lumOff val="43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1000"/>
                <a:lumOff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818" y="502296"/>
            <a:ext cx="8683348" cy="8774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24000" y="1730828"/>
            <a:ext cx="8534400" cy="2475411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Гражданско-патриотическая зрелость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юбовь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Родине, уважение к своему прошлому;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ысокие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этические нормы поведения и жизни;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патриотизма, гуманизма и толерантности;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активности;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гражданская позиция;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тремление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духовному обогащению и развитию;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тремление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здоровому образу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21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7000">
              <a:schemeClr val="accent1">
                <a:lumMod val="57000"/>
                <a:lumOff val="43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1000"/>
                <a:lumOff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200" y="412955"/>
            <a:ext cx="10515600" cy="57640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ГКУ РС (Я) «Алданский ЦПДС» созданы следующие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успешной реализации проекта: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Функционирует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дополнительного образования;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азработана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традиционных  мероприятий  и творческих проектов, в том числе мероприятия, посвященные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на СВО бывшим выпускникам Алданского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помощи детям-сиротам;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ктивно продолжается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социальными партнерами;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Функционирует музей ГКУ РС(Я) «АЦПДС»;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698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4163</TotalTime>
  <Words>629</Words>
  <Application>Microsoft Office PowerPoint</Application>
  <PresentationFormat>Произвольный</PresentationFormat>
  <Paragraphs>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Проект гражданско-патриотического воспитания детей «РОССИЯ – РОДИНА МОЯ!»</vt:lpstr>
      <vt:lpstr>Презентация PowerPoint</vt:lpstr>
      <vt:lpstr>Презентация PowerPoint</vt:lpstr>
      <vt:lpstr>Паспорт проекта</vt:lpstr>
      <vt:lpstr>.</vt:lpstr>
      <vt:lpstr>Презентация PowerPoint</vt:lpstr>
      <vt:lpstr>Задачи проекта</vt:lpstr>
      <vt:lpstr>Ожидаемые результаты</vt:lpstr>
      <vt:lpstr>Презентация PowerPoint</vt:lpstr>
      <vt:lpstr>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Надежда</cp:lastModifiedBy>
  <cp:revision>53</cp:revision>
  <dcterms:created xsi:type="dcterms:W3CDTF">2023-10-27T13:24:08Z</dcterms:created>
  <dcterms:modified xsi:type="dcterms:W3CDTF">2024-11-18T23:58:26Z</dcterms:modified>
</cp:coreProperties>
</file>